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5"/>
  </p:notesMasterIdLst>
  <p:sldIdLst>
    <p:sldId id="258" r:id="rId3"/>
    <p:sldId id="259" r:id="rId4"/>
  </p:sldIdLst>
  <p:sldSz cx="11017250" cy="7777163"/>
  <p:notesSz cx="9939338" cy="6807200"/>
  <p:defaultTextStyle>
    <a:defPPr>
      <a:defRPr lang="ja-JP"/>
    </a:defPPr>
    <a:lvl1pPr marL="0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558"/>
      </p:cViewPr>
      <p:guideLst>
        <p:guide orient="horz" pos="2450"/>
        <p:guide pos="34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045" cy="340360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4" y="0"/>
            <a:ext cx="4307045" cy="340360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r">
              <a:defRPr sz="1200"/>
            </a:lvl1pPr>
          </a:lstStyle>
          <a:p>
            <a:fld id="{1421C0FE-EA00-4C32-828E-FA5334948199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1473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4" tIns="45772" rIns="91544" bIns="4577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544" tIns="45772" rIns="91544" bIns="4577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65660"/>
            <a:ext cx="4307045" cy="340360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4" y="6465660"/>
            <a:ext cx="4307045" cy="340360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r">
              <a:defRPr sz="1200"/>
            </a:lvl1pPr>
          </a:lstStyle>
          <a:p>
            <a:fld id="{932A7A40-AD68-4AFB-9BBB-64B4A75F25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285597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62300" y="509588"/>
            <a:ext cx="3614738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A7A40-AD68-4AFB-9BBB-64B4A75F259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62300" y="509588"/>
            <a:ext cx="3614738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A7A40-AD68-4AFB-9BBB-64B4A75F259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6295" y="2415963"/>
            <a:ext cx="9364663" cy="166704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52589" y="4407059"/>
            <a:ext cx="7712075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7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8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3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624792" y="352854"/>
            <a:ext cx="2985752" cy="75251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3715" y="352854"/>
            <a:ext cx="8777458" cy="75251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32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99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0288" y="4997549"/>
            <a:ext cx="9364663" cy="154463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0288" y="3296295"/>
            <a:ext cx="9364663" cy="170125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9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39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108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7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48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21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87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5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3714" y="2057710"/>
            <a:ext cx="5881604" cy="582027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28940" y="2057710"/>
            <a:ext cx="5881605" cy="582027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42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0864" y="311447"/>
            <a:ext cx="9915525" cy="129619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0864" y="1740861"/>
            <a:ext cx="4867865" cy="7255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965" indent="0">
              <a:buNone/>
              <a:defRPr sz="2300" b="1"/>
            </a:lvl2pPr>
            <a:lvl3pPr marL="1073930" indent="0">
              <a:buNone/>
              <a:defRPr sz="2100" b="1"/>
            </a:lvl3pPr>
            <a:lvl4pPr marL="1610895" indent="0">
              <a:buNone/>
              <a:defRPr sz="1900" b="1"/>
            </a:lvl4pPr>
            <a:lvl5pPr marL="2147860" indent="0">
              <a:buNone/>
              <a:defRPr sz="1900" b="1"/>
            </a:lvl5pPr>
            <a:lvl6pPr marL="2684825" indent="0">
              <a:buNone/>
              <a:defRPr sz="1900" b="1"/>
            </a:lvl6pPr>
            <a:lvl7pPr marL="3221789" indent="0">
              <a:buNone/>
              <a:defRPr sz="1900" b="1"/>
            </a:lvl7pPr>
            <a:lvl8pPr marL="3758755" indent="0">
              <a:buNone/>
              <a:defRPr sz="1900" b="1"/>
            </a:lvl8pPr>
            <a:lvl9pPr marL="4295720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0864" y="2466370"/>
            <a:ext cx="4867865" cy="448087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596610" y="1740861"/>
            <a:ext cx="4869778" cy="72550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965" indent="0">
              <a:buNone/>
              <a:defRPr sz="2300" b="1"/>
            </a:lvl2pPr>
            <a:lvl3pPr marL="1073930" indent="0">
              <a:buNone/>
              <a:defRPr sz="2100" b="1"/>
            </a:lvl3pPr>
            <a:lvl4pPr marL="1610895" indent="0">
              <a:buNone/>
              <a:defRPr sz="1900" b="1"/>
            </a:lvl4pPr>
            <a:lvl5pPr marL="2147860" indent="0">
              <a:buNone/>
              <a:defRPr sz="1900" b="1"/>
            </a:lvl5pPr>
            <a:lvl6pPr marL="2684825" indent="0">
              <a:buNone/>
              <a:defRPr sz="1900" b="1"/>
            </a:lvl6pPr>
            <a:lvl7pPr marL="3221789" indent="0">
              <a:buNone/>
              <a:defRPr sz="1900" b="1"/>
            </a:lvl7pPr>
            <a:lvl8pPr marL="3758755" indent="0">
              <a:buNone/>
              <a:defRPr sz="1900" b="1"/>
            </a:lvl8pPr>
            <a:lvl9pPr marL="4295720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596610" y="2466370"/>
            <a:ext cx="4869778" cy="448087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0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4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10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0864" y="309646"/>
            <a:ext cx="3624599" cy="131779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07440" y="309648"/>
            <a:ext cx="6158949" cy="663759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0864" y="1627445"/>
            <a:ext cx="3624599" cy="5319796"/>
          </a:xfrm>
        </p:spPr>
        <p:txBody>
          <a:bodyPr/>
          <a:lstStyle>
            <a:lvl1pPr marL="0" indent="0">
              <a:buNone/>
              <a:defRPr sz="1600"/>
            </a:lvl1pPr>
            <a:lvl2pPr marL="536965" indent="0">
              <a:buNone/>
              <a:defRPr sz="1400"/>
            </a:lvl2pPr>
            <a:lvl3pPr marL="1073930" indent="0">
              <a:buNone/>
              <a:defRPr sz="1200"/>
            </a:lvl3pPr>
            <a:lvl4pPr marL="1610895" indent="0">
              <a:buNone/>
              <a:defRPr sz="1100"/>
            </a:lvl4pPr>
            <a:lvl5pPr marL="2147860" indent="0">
              <a:buNone/>
              <a:defRPr sz="1100"/>
            </a:lvl5pPr>
            <a:lvl6pPr marL="2684825" indent="0">
              <a:buNone/>
              <a:defRPr sz="1100"/>
            </a:lvl6pPr>
            <a:lvl7pPr marL="3221789" indent="0">
              <a:buNone/>
              <a:defRPr sz="1100"/>
            </a:lvl7pPr>
            <a:lvl8pPr marL="3758755" indent="0">
              <a:buNone/>
              <a:defRPr sz="1100"/>
            </a:lvl8pPr>
            <a:lvl9pPr marL="429572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54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59458" y="5444014"/>
            <a:ext cx="6610350" cy="64269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59458" y="694904"/>
            <a:ext cx="6610350" cy="4666298"/>
          </a:xfrm>
        </p:spPr>
        <p:txBody>
          <a:bodyPr/>
          <a:lstStyle>
            <a:lvl1pPr marL="0" indent="0">
              <a:buNone/>
              <a:defRPr sz="3800"/>
            </a:lvl1pPr>
            <a:lvl2pPr marL="536965" indent="0">
              <a:buNone/>
              <a:defRPr sz="3300"/>
            </a:lvl2pPr>
            <a:lvl3pPr marL="1073930" indent="0">
              <a:buNone/>
              <a:defRPr sz="2800"/>
            </a:lvl3pPr>
            <a:lvl4pPr marL="1610895" indent="0">
              <a:buNone/>
              <a:defRPr sz="2300"/>
            </a:lvl4pPr>
            <a:lvl5pPr marL="2147860" indent="0">
              <a:buNone/>
              <a:defRPr sz="2300"/>
            </a:lvl5pPr>
            <a:lvl6pPr marL="2684825" indent="0">
              <a:buNone/>
              <a:defRPr sz="2300"/>
            </a:lvl6pPr>
            <a:lvl7pPr marL="3221789" indent="0">
              <a:buNone/>
              <a:defRPr sz="2300"/>
            </a:lvl7pPr>
            <a:lvl8pPr marL="3758755" indent="0">
              <a:buNone/>
              <a:defRPr sz="2300"/>
            </a:lvl8pPr>
            <a:lvl9pPr marL="429572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59458" y="6086711"/>
            <a:ext cx="6610350" cy="912736"/>
          </a:xfrm>
        </p:spPr>
        <p:txBody>
          <a:bodyPr/>
          <a:lstStyle>
            <a:lvl1pPr marL="0" indent="0">
              <a:buNone/>
              <a:defRPr sz="1600"/>
            </a:lvl1pPr>
            <a:lvl2pPr marL="536965" indent="0">
              <a:buNone/>
              <a:defRPr sz="1400"/>
            </a:lvl2pPr>
            <a:lvl3pPr marL="1073930" indent="0">
              <a:buNone/>
              <a:defRPr sz="1200"/>
            </a:lvl3pPr>
            <a:lvl4pPr marL="1610895" indent="0">
              <a:buNone/>
              <a:defRPr sz="1100"/>
            </a:lvl4pPr>
            <a:lvl5pPr marL="2147860" indent="0">
              <a:buNone/>
              <a:defRPr sz="1100"/>
            </a:lvl5pPr>
            <a:lvl6pPr marL="2684825" indent="0">
              <a:buNone/>
              <a:defRPr sz="1100"/>
            </a:lvl6pPr>
            <a:lvl7pPr marL="3221789" indent="0">
              <a:buNone/>
              <a:defRPr sz="1100"/>
            </a:lvl7pPr>
            <a:lvl8pPr marL="3758755" indent="0">
              <a:buNone/>
              <a:defRPr sz="1100"/>
            </a:lvl8pPr>
            <a:lvl9pPr marL="429572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83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50864" y="311447"/>
            <a:ext cx="9915525" cy="1296194"/>
          </a:xfrm>
          <a:prstGeom prst="rect">
            <a:avLst/>
          </a:prstGeom>
        </p:spPr>
        <p:txBody>
          <a:bodyPr vert="horz" lIns="107393" tIns="53696" rIns="107393" bIns="5369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0864" y="1814673"/>
            <a:ext cx="9915525" cy="5132568"/>
          </a:xfrm>
          <a:prstGeom prst="rect">
            <a:avLst/>
          </a:prstGeom>
        </p:spPr>
        <p:txBody>
          <a:bodyPr vert="horz" lIns="107393" tIns="53696" rIns="107393" bIns="5369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50862" y="7208278"/>
            <a:ext cx="2570692" cy="414062"/>
          </a:xfrm>
          <a:prstGeom prst="rect">
            <a:avLst/>
          </a:prstGeom>
        </p:spPr>
        <p:txBody>
          <a:bodyPr vert="horz" lIns="107393" tIns="53696" rIns="107393" bIns="5369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B58C-20DD-4870-95D1-818819D55A65}" type="datetimeFigureOut">
              <a:rPr kumimoji="1" lang="ja-JP" altLang="en-US" smtClean="0"/>
              <a:pPr/>
              <a:t>2015/11/17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764227" y="7208278"/>
            <a:ext cx="3488796" cy="414062"/>
          </a:xfrm>
          <a:prstGeom prst="rect">
            <a:avLst/>
          </a:prstGeom>
        </p:spPr>
        <p:txBody>
          <a:bodyPr vert="horz" lIns="107393" tIns="53696" rIns="107393" bIns="5369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95696" y="7208278"/>
            <a:ext cx="2570692" cy="414062"/>
          </a:xfrm>
          <a:prstGeom prst="rect">
            <a:avLst/>
          </a:prstGeom>
        </p:spPr>
        <p:txBody>
          <a:bodyPr vert="horz" lIns="107393" tIns="53696" rIns="107393" bIns="5369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595B-3ACB-47B0-964B-12C681B981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7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1073930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723" indent="-402723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2568" indent="-335603" algn="l" defTabSz="10739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2412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9377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6342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3307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0272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7237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64202" indent="-268482" algn="l" defTabSz="10739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965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3930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0895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7860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4825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1789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8755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5720" algn="l" defTabSz="107393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3671936" y="2"/>
            <a:ext cx="0" cy="777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43872" y="2"/>
            <a:ext cx="0" cy="777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7182239" y="1910491"/>
            <a:ext cx="3943010" cy="156964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315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日本製薬情報協議会（</a:t>
            </a:r>
            <a:r>
              <a:rPr lang="en-US" altLang="ja-JP" sz="315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PIAJ</a:t>
            </a:r>
            <a:r>
              <a:rPr lang="ja-JP" altLang="en-US" sz="315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315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31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31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周年記念会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50469"/>
            <a:ext cx="186526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pPr defTabSz="914239" fontAlgn="base">
              <a:spcBef>
                <a:spcPct val="0"/>
              </a:spcBef>
              <a:spcAft>
                <a:spcPct val="0"/>
              </a:spcAft>
            </a:pPr>
            <a:endParaRPr lang="ja-JP" altLang="ja-JP" sz="18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5568" y="3655755"/>
            <a:ext cx="186526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2" rIns="91424" bIns="45712" numCol="1" anchor="ctr" anchorCtr="0" compatLnSpc="1">
            <a:prstTxWarp prst="textNoShape">
              <a:avLst/>
            </a:prstTxWarp>
            <a:spAutoFit/>
          </a:bodyPr>
          <a:lstStyle/>
          <a:p>
            <a:pPr defTabSz="914239" fontAlgn="base">
              <a:spcBef>
                <a:spcPct val="0"/>
              </a:spcBef>
              <a:spcAft>
                <a:spcPct val="0"/>
              </a:spcAft>
            </a:pPr>
            <a:endParaRPr lang="ja-JP" altLang="ja-JP" sz="180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22418" y="4613851"/>
            <a:ext cx="2776644" cy="1200312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algn="ctr"/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日時：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 algn="ctr"/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30-</a:t>
            </a:r>
          </a:p>
          <a:p>
            <a:pPr algn="ctr"/>
            <a:r>
              <a:rPr kumimoji="1"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第</a:t>
            </a:r>
            <a:r>
              <a:rPr kumimoji="1"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endParaRPr kumimoji="1"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場所：住友クラブ（大阪）</a:t>
            </a:r>
            <a:endParaRPr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585" y="156955"/>
            <a:ext cx="3149784" cy="92331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日本製薬情報協議会</a:t>
            </a:r>
            <a:r>
              <a:rPr kumimoji="1" lang="en-US" altLang="ja-JP" b="1" dirty="0" smtClean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(PIAJ)</a:t>
            </a:r>
            <a:r>
              <a:rPr kumimoji="1" lang="ja-JP" altLang="en-US" b="1" dirty="0" smtClean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のこれまでの歩み</a:t>
            </a:r>
            <a:endParaRPr kumimoji="1" lang="en-US" altLang="ja-JP" b="1" dirty="0" smtClean="0">
              <a:solidFill>
                <a:schemeClr val="tx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8165" y="7083355"/>
            <a:ext cx="20384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※2015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月現在</a:t>
            </a:r>
            <a:r>
              <a:rPr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の会員会社</a:t>
            </a:r>
            <a:endPara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570217"/>
              </p:ext>
            </p:extLst>
          </p:nvPr>
        </p:nvGraphicFramePr>
        <p:xfrm>
          <a:off x="70939" y="1203667"/>
          <a:ext cx="3546953" cy="5997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691"/>
                <a:gridCol w="3054262"/>
              </a:tblGrid>
              <a:tr h="447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1920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Codeless </a:t>
                      </a:r>
                      <a:r>
                        <a:rPr 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Scanning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方式（</a:t>
                      </a:r>
                      <a:r>
                        <a:rPr lang="en-US" sz="14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Roche,Sandoz</a:t>
                      </a:r>
                      <a:r>
                        <a:rPr 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7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1964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Ringdoc</a:t>
                      </a:r>
                      <a:r>
                        <a:rPr 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PDR'sRingcode</a:t>
                      </a:r>
                      <a:r>
                        <a:rPr 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with Codeless Scanning System)</a:t>
                      </a:r>
                      <a:r>
                        <a:rPr lang="en-US" sz="14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Derwent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7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1964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Jun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1964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lang="ja-JP" altLang="en-US" sz="1400" u="none" strike="noStrike" baseline="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塩野義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製薬、藤沢薬品工業、三共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加入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42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1965</a:t>
                      </a: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Jul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RINGDOC</a:t>
                      </a:r>
                      <a:r>
                        <a:rPr lang="zh-TW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日本部会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創立</a:t>
                      </a:r>
                      <a:endParaRPr lang="en-US" altLang="zh-TW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en-US" altLang="zh-TW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en-US" altLang="zh-TW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zh-TW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社：塩野義製薬、藤沢薬品工業、三共、武田薬品工業、山之内製薬、田辺製薬</a:t>
                      </a:r>
                      <a:r>
                        <a:rPr lang="en-US" altLang="zh-TW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en-US" altLang="zh-TW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初代</a:t>
                      </a:r>
                      <a:r>
                        <a:rPr lang="zh-TW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会長：塩野義製薬　</a:t>
                      </a:r>
                      <a:r>
                        <a:rPr lang="zh-TW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石神豊一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5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1975</a:t>
                      </a: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回情報処理技術検討交換会　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会場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：住友クラブ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幹事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：武田薬品工業　鈴木重量氏　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講演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題、発表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題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741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1990</a:t>
                      </a: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May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情報科学技術協会賞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優秀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ドクメンテーション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機関賞受賞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3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1993</a:t>
                      </a: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Jun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日本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製薬情報協議会に名称変更　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会員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RINGDOC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購読会社限定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から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オープン化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63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2002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創立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より幹事をお願いしていた日本技術貿易株式会社が</a:t>
                      </a:r>
                      <a:r>
                        <a:rPr lang="en-US" altLang="ja-JP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DERWENT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社との代理店契約を解消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53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2008</a:t>
                      </a: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May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回情報科学技術協会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賞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優秀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機関賞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受賞</a:t>
                      </a:r>
                      <a:endParaRPr lang="en-US" altLang="ja-JP" sz="14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旧名称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：優秀ドクメンテーション機関</a:t>
                      </a:r>
                      <a:r>
                        <a:rPr lang="ja-JP" altLang="en-US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賞</a:t>
                      </a:r>
                      <a:r>
                        <a:rPr lang="en-US" altLang="ja-JP" sz="14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19" marR="9619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99" y="3096493"/>
            <a:ext cx="3555126" cy="223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3671936" y="1"/>
            <a:ext cx="0" cy="7775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43871" y="-71859"/>
            <a:ext cx="0" cy="7775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467762" y="160567"/>
            <a:ext cx="2145319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講師プロフィール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416824" y="746933"/>
            <a:ext cx="349240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300" b="1" u="sng" dirty="0" smtClean="0"/>
              <a:t>清宮</a:t>
            </a:r>
            <a:r>
              <a:rPr lang="en-US" altLang="ja-JP" sz="1300" b="1" u="sng" dirty="0" smtClean="0"/>
              <a:t> </a:t>
            </a:r>
            <a:r>
              <a:rPr lang="ja-JP" altLang="ja-JP" sz="1300" b="1" u="sng" dirty="0" smtClean="0"/>
              <a:t>正人</a:t>
            </a:r>
            <a:r>
              <a:rPr lang="ja-JP" altLang="ja-JP" sz="1300" b="1" u="sng" dirty="0"/>
              <a:t>（せいみやまさと）</a:t>
            </a:r>
          </a:p>
          <a:p>
            <a:r>
              <a:rPr lang="ja-JP" altLang="ja-JP" sz="1300" dirty="0"/>
              <a:t>有限会社　バイオトゥデイ </a:t>
            </a:r>
            <a:r>
              <a:rPr lang="ja-JP" altLang="ja-JP" sz="1300" dirty="0" smtClean="0"/>
              <a:t>社長</a:t>
            </a:r>
            <a:endParaRPr lang="en-US" altLang="ja-JP" sz="1300" dirty="0" smtClean="0"/>
          </a:p>
          <a:p>
            <a:endParaRPr lang="ja-JP" altLang="ja-JP" sz="1300" dirty="0"/>
          </a:p>
          <a:p>
            <a:r>
              <a:rPr lang="ja-JP" altLang="ja-JP" sz="1300" dirty="0"/>
              <a:t>仕事では、（有）バイオ トゥデイから世界の医学、バイオ、</a:t>
            </a:r>
            <a:r>
              <a:rPr lang="ja-JP" altLang="ja-JP" sz="1300" dirty="0" smtClean="0"/>
              <a:t>製薬ニュース</a:t>
            </a:r>
            <a:r>
              <a:rPr lang="ja-JP" altLang="ja-JP" sz="1300" dirty="0"/>
              <a:t>を毎日配信中。</a:t>
            </a:r>
          </a:p>
          <a:p>
            <a:r>
              <a:rPr lang="ja-JP" altLang="ja-JP" sz="1300" dirty="0"/>
              <a:t>私生活では、去年厄が明けて、今年は長女の中学校の</a:t>
            </a:r>
            <a:r>
              <a:rPr lang="en-US" altLang="ja-JP" sz="1300" dirty="0" smtClean="0"/>
              <a:t>PTA</a:t>
            </a:r>
            <a:r>
              <a:rPr lang="ja-JP" altLang="ja-JP" sz="1300" dirty="0" smtClean="0"/>
              <a:t>副会長</a:t>
            </a:r>
            <a:r>
              <a:rPr lang="ja-JP" altLang="ja-JP" sz="1300" dirty="0"/>
              <a:t>に大抜擢される。</a:t>
            </a:r>
          </a:p>
          <a:p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菊池 健司</a:t>
            </a:r>
            <a:r>
              <a:rPr lang="ja-JP" altLang="en-US" sz="13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（きくちけんじ）</a:t>
            </a:r>
            <a:endParaRPr lang="ja-JP" altLang="en-US" sz="13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株式会社日本能率協会総合研究所</a:t>
            </a:r>
          </a:p>
          <a:p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MDB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事業部　第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情報サービス部部長</a:t>
            </a:r>
          </a:p>
          <a:p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1990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年日本能率協会総合研究所（社団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法人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能率協会のグループ法人）入社、</a:t>
            </a: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マーケティング・データ・バンク（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MDB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）配属。</a:t>
            </a:r>
          </a:p>
          <a:p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MDB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は、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月現在、約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2,000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社の会員企業を有する日本最大のビジネス情報提供機関。</a:t>
            </a:r>
          </a:p>
          <a:p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民間企業、官公庁、独立行政法人、大学、自治体等からの要請に応じ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、公開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情報を中心とした情報提供に携わるとともに、情報収集手法に関する個別企業・団体へ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のアドバイス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や各地でのセミナー講師業務を多数行っている。</a:t>
            </a:r>
          </a:p>
          <a:p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雑誌の書評連載を持っている関係もあり、ビジネス書を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冊ペースで読んでいる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852441" y="490840"/>
            <a:ext cx="341895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300" dirty="0">
              <a:latin typeface="+mj-ea"/>
              <a:ea typeface="+mj-ea"/>
            </a:endParaRPr>
          </a:p>
          <a:p>
            <a:r>
              <a:rPr lang="en-US" altLang="ja-JP" sz="1300" dirty="0" smtClean="0">
                <a:latin typeface="+mj-ea"/>
                <a:ea typeface="+mj-ea"/>
              </a:rPr>
              <a:t>13:00-</a:t>
            </a:r>
            <a:r>
              <a:rPr lang="ja-JP" altLang="ja-JP" sz="1300" dirty="0">
                <a:latin typeface="+mj-ea"/>
                <a:ea typeface="+mj-ea"/>
              </a:rPr>
              <a:t>　受付</a:t>
            </a:r>
          </a:p>
          <a:p>
            <a:r>
              <a:rPr lang="en-US" altLang="ja-JP" sz="1300" dirty="0" smtClean="0">
                <a:latin typeface="+mj-ea"/>
                <a:ea typeface="+mj-ea"/>
              </a:rPr>
              <a:t>13:30-</a:t>
            </a:r>
            <a:r>
              <a:rPr lang="ja-JP" altLang="ja-JP" sz="1300" dirty="0">
                <a:latin typeface="+mj-ea"/>
                <a:ea typeface="+mj-ea"/>
              </a:rPr>
              <a:t>　会長</a:t>
            </a:r>
            <a:r>
              <a:rPr lang="ja-JP" altLang="ja-JP" sz="1300" dirty="0" smtClean="0">
                <a:latin typeface="+mj-ea"/>
                <a:ea typeface="+mj-ea"/>
              </a:rPr>
              <a:t>挨拶</a:t>
            </a:r>
            <a:endParaRPr lang="en-US" altLang="ja-JP" sz="1300" dirty="0" smtClean="0">
              <a:latin typeface="+mj-ea"/>
              <a:ea typeface="+mj-ea"/>
            </a:endParaRPr>
          </a:p>
          <a:p>
            <a:endParaRPr lang="ja-JP" altLang="ja-JP" sz="1300" dirty="0">
              <a:latin typeface="+mj-ea"/>
              <a:ea typeface="+mj-ea"/>
            </a:endParaRPr>
          </a:p>
          <a:p>
            <a:r>
              <a:rPr lang="en-US" altLang="ja-JP" sz="1600" b="1" dirty="0" smtClean="0">
                <a:latin typeface="+mj-ea"/>
                <a:ea typeface="+mj-ea"/>
              </a:rPr>
              <a:t>&lt;</a:t>
            </a:r>
            <a:r>
              <a:rPr lang="ja-JP" altLang="ja-JP" sz="1600" b="1" dirty="0" smtClean="0">
                <a:latin typeface="+mj-ea"/>
                <a:ea typeface="+mj-ea"/>
              </a:rPr>
              <a:t>第</a:t>
            </a:r>
            <a:r>
              <a:rPr lang="ja-JP" altLang="en-US" sz="1600" b="1" dirty="0" smtClean="0">
                <a:latin typeface="+mj-ea"/>
                <a:ea typeface="+mj-ea"/>
              </a:rPr>
              <a:t>１</a:t>
            </a:r>
            <a:r>
              <a:rPr lang="ja-JP" altLang="ja-JP" sz="1600" b="1" dirty="0" smtClean="0">
                <a:latin typeface="+mj-ea"/>
                <a:ea typeface="+mj-ea"/>
              </a:rPr>
              <a:t>部</a:t>
            </a:r>
            <a:r>
              <a:rPr lang="en-US" altLang="ja-JP" sz="1600" b="1" dirty="0" smtClean="0">
                <a:latin typeface="+mj-ea"/>
                <a:ea typeface="+mj-ea"/>
              </a:rPr>
              <a:t>&gt;</a:t>
            </a:r>
            <a:r>
              <a:rPr lang="ja-JP" altLang="en-US" sz="1600" b="1" dirty="0" smtClean="0">
                <a:latin typeface="+mj-ea"/>
                <a:ea typeface="+mj-ea"/>
              </a:rPr>
              <a:t> 記念集会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en-US" altLang="ja-JP" sz="1300" u="sng" dirty="0" smtClean="0">
                <a:latin typeface="+mj-ea"/>
                <a:ea typeface="+mj-ea"/>
              </a:rPr>
              <a:t>13:40-15:00</a:t>
            </a:r>
            <a:r>
              <a:rPr lang="ja-JP" altLang="ja-JP" sz="1300" u="sng" dirty="0">
                <a:latin typeface="+mj-ea"/>
                <a:ea typeface="+mj-ea"/>
              </a:rPr>
              <a:t>　記念講演</a:t>
            </a:r>
          </a:p>
          <a:p>
            <a:endParaRPr lang="en-US" altLang="ja-JP" sz="1300" dirty="0">
              <a:latin typeface="+mj-ea"/>
              <a:ea typeface="+mj-ea"/>
            </a:endParaRPr>
          </a:p>
          <a:p>
            <a:r>
              <a:rPr lang="ja-JP" altLang="en-US" sz="1300" dirty="0" smtClean="0">
                <a:latin typeface="+mj-ea"/>
                <a:ea typeface="+mj-ea"/>
              </a:rPr>
              <a:t>   「</a:t>
            </a:r>
            <a:r>
              <a:rPr lang="ja-JP" altLang="ja-JP" sz="1300" dirty="0" smtClean="0">
                <a:latin typeface="+mj-ea"/>
                <a:ea typeface="+mj-ea"/>
              </a:rPr>
              <a:t>おかげ</a:t>
            </a:r>
            <a:r>
              <a:rPr lang="ja-JP" altLang="ja-JP" sz="1300" dirty="0">
                <a:latin typeface="+mj-ea"/>
                <a:ea typeface="+mj-ea"/>
              </a:rPr>
              <a:t>さまで</a:t>
            </a:r>
            <a:r>
              <a:rPr lang="en-US" altLang="ja-JP" sz="1300" dirty="0" err="1">
                <a:latin typeface="+mj-ea"/>
                <a:ea typeface="+mj-ea"/>
              </a:rPr>
              <a:t>Biotoday</a:t>
            </a:r>
            <a:r>
              <a:rPr lang="ja-JP" altLang="ja-JP" sz="1300" dirty="0">
                <a:latin typeface="+mj-ea"/>
                <a:ea typeface="+mj-ea"/>
              </a:rPr>
              <a:t>が</a:t>
            </a:r>
            <a:r>
              <a:rPr lang="en-US" altLang="ja-JP" sz="1300" dirty="0">
                <a:latin typeface="+mj-ea"/>
                <a:ea typeface="+mj-ea"/>
              </a:rPr>
              <a:t>10</a:t>
            </a:r>
            <a:r>
              <a:rPr lang="ja-JP" altLang="ja-JP" sz="1300" dirty="0">
                <a:latin typeface="+mj-ea"/>
                <a:ea typeface="+mj-ea"/>
              </a:rPr>
              <a:t>年もちました</a:t>
            </a:r>
            <a:r>
              <a:rPr lang="ja-JP" altLang="ja-JP" sz="1300" dirty="0" smtClean="0">
                <a:latin typeface="+mj-ea"/>
                <a:ea typeface="+mj-ea"/>
              </a:rPr>
              <a:t>」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ja-JP" altLang="en-US" sz="1300" dirty="0" smtClean="0">
                <a:latin typeface="+mj-ea"/>
                <a:ea typeface="+mj-ea"/>
              </a:rPr>
              <a:t>　          　 </a:t>
            </a:r>
            <a:r>
              <a:rPr lang="ja-JP" altLang="ja-JP" sz="1300" dirty="0" smtClean="0">
                <a:latin typeface="+mj-ea"/>
                <a:ea typeface="+mj-ea"/>
              </a:rPr>
              <a:t>清宮</a:t>
            </a:r>
            <a:r>
              <a:rPr lang="en-US" altLang="ja-JP" sz="1300" dirty="0" smtClean="0">
                <a:latin typeface="+mj-ea"/>
                <a:ea typeface="+mj-ea"/>
              </a:rPr>
              <a:t> </a:t>
            </a:r>
            <a:r>
              <a:rPr lang="ja-JP" altLang="ja-JP" sz="1300" dirty="0" smtClean="0">
                <a:latin typeface="+mj-ea"/>
                <a:ea typeface="+mj-ea"/>
              </a:rPr>
              <a:t>正人 先生</a:t>
            </a:r>
            <a:endParaRPr lang="en-US" altLang="ja-JP" sz="1300" dirty="0" smtClean="0">
              <a:latin typeface="+mj-ea"/>
              <a:ea typeface="+mj-ea"/>
            </a:endParaRPr>
          </a:p>
          <a:p>
            <a:endParaRPr lang="ja-JP" altLang="ja-JP" sz="1300" dirty="0">
              <a:latin typeface="+mj-ea"/>
              <a:ea typeface="+mj-ea"/>
            </a:endParaRPr>
          </a:p>
          <a:p>
            <a:r>
              <a:rPr lang="en-US" altLang="ja-JP" sz="1300" dirty="0" smtClean="0">
                <a:latin typeface="+mj-ea"/>
                <a:ea typeface="+mj-ea"/>
              </a:rPr>
              <a:t>    </a:t>
            </a:r>
            <a:r>
              <a:rPr lang="ja-JP" altLang="ja-JP" sz="1300" dirty="0" smtClean="0">
                <a:latin typeface="+mj-ea"/>
                <a:ea typeface="+mj-ea"/>
              </a:rPr>
              <a:t>「</a:t>
            </a:r>
            <a:r>
              <a:rPr lang="ja-JP" altLang="ja-JP" sz="1300" dirty="0">
                <a:latin typeface="+mj-ea"/>
                <a:ea typeface="+mj-ea"/>
              </a:rPr>
              <a:t>情報提供者の今後について</a:t>
            </a:r>
            <a:r>
              <a:rPr lang="ja-JP" altLang="ja-JP" sz="1300" dirty="0" smtClean="0">
                <a:latin typeface="+mj-ea"/>
                <a:ea typeface="+mj-ea"/>
              </a:rPr>
              <a:t>考える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en-US" altLang="ja-JP" sz="1300" dirty="0" smtClean="0">
                <a:latin typeface="+mj-ea"/>
                <a:ea typeface="+mj-ea"/>
              </a:rPr>
              <a:t>       </a:t>
            </a:r>
            <a:r>
              <a:rPr lang="ja-JP" altLang="ja-JP" sz="1300" dirty="0" smtClean="0">
                <a:latin typeface="+mj-ea"/>
                <a:ea typeface="+mj-ea"/>
              </a:rPr>
              <a:t>～</a:t>
            </a:r>
            <a:r>
              <a:rPr lang="en-US" altLang="ja-JP" sz="1300" dirty="0">
                <a:latin typeface="+mj-ea"/>
                <a:ea typeface="+mj-ea"/>
              </a:rPr>
              <a:t>5</a:t>
            </a:r>
            <a:r>
              <a:rPr lang="ja-JP" altLang="ja-JP" sz="1300" dirty="0">
                <a:latin typeface="+mj-ea"/>
                <a:ea typeface="+mj-ea"/>
              </a:rPr>
              <a:t>年後</a:t>
            </a:r>
            <a:r>
              <a:rPr lang="en-US" altLang="ja-JP" sz="1300" dirty="0">
                <a:latin typeface="+mj-ea"/>
                <a:ea typeface="+mj-ea"/>
              </a:rPr>
              <a:t>10</a:t>
            </a:r>
            <a:r>
              <a:rPr lang="ja-JP" altLang="ja-JP" sz="1300" dirty="0">
                <a:latin typeface="+mj-ea"/>
                <a:ea typeface="+mj-ea"/>
              </a:rPr>
              <a:t>年後を見据えた情報提供者</a:t>
            </a:r>
            <a:r>
              <a:rPr lang="ja-JP" altLang="ja-JP" sz="1300" dirty="0" smtClean="0">
                <a:latin typeface="+mj-ea"/>
                <a:ea typeface="+mj-ea"/>
              </a:rPr>
              <a:t>の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en-US" altLang="ja-JP" sz="1300" dirty="0" smtClean="0">
                <a:latin typeface="+mj-ea"/>
                <a:ea typeface="+mj-ea"/>
              </a:rPr>
              <a:t>      </a:t>
            </a:r>
            <a:r>
              <a:rPr lang="ja-JP" altLang="ja-JP" sz="1300" dirty="0" smtClean="0">
                <a:latin typeface="+mj-ea"/>
                <a:ea typeface="+mj-ea"/>
              </a:rPr>
              <a:t>役割</a:t>
            </a:r>
            <a:r>
              <a:rPr lang="ja-JP" altLang="ja-JP" sz="1300" dirty="0">
                <a:latin typeface="+mj-ea"/>
                <a:ea typeface="+mj-ea"/>
              </a:rPr>
              <a:t>の変化とは」</a:t>
            </a:r>
          </a:p>
          <a:p>
            <a:r>
              <a:rPr lang="ja-JP" altLang="en-US" sz="1300" dirty="0">
                <a:latin typeface="+mj-ea"/>
                <a:ea typeface="+mj-ea"/>
              </a:rPr>
              <a:t>　</a:t>
            </a:r>
            <a:r>
              <a:rPr lang="ja-JP" altLang="en-US" sz="1300" dirty="0" smtClean="0">
                <a:latin typeface="+mj-ea"/>
                <a:ea typeface="+mj-ea"/>
              </a:rPr>
              <a:t>         　 </a:t>
            </a:r>
            <a:r>
              <a:rPr lang="ja-JP" altLang="ja-JP" sz="1300" dirty="0" smtClean="0">
                <a:latin typeface="+mj-ea"/>
                <a:ea typeface="+mj-ea"/>
              </a:rPr>
              <a:t>菊池</a:t>
            </a:r>
            <a:r>
              <a:rPr lang="en-US" altLang="ja-JP" sz="1300" dirty="0" smtClean="0">
                <a:latin typeface="+mj-ea"/>
                <a:ea typeface="+mj-ea"/>
              </a:rPr>
              <a:t> </a:t>
            </a:r>
            <a:r>
              <a:rPr lang="ja-JP" altLang="ja-JP" sz="1300" dirty="0" smtClean="0">
                <a:latin typeface="+mj-ea"/>
                <a:ea typeface="+mj-ea"/>
              </a:rPr>
              <a:t>健司 先生</a:t>
            </a:r>
            <a:endParaRPr lang="en-US" altLang="ja-JP" sz="1300" dirty="0" smtClean="0">
              <a:latin typeface="+mj-ea"/>
              <a:ea typeface="+mj-ea"/>
            </a:endParaRPr>
          </a:p>
          <a:p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en-US" altLang="ja-JP" sz="1300" u="sng" dirty="0" smtClean="0">
                <a:latin typeface="+mj-ea"/>
                <a:ea typeface="+mj-ea"/>
              </a:rPr>
              <a:t>15:20-16:40</a:t>
            </a:r>
            <a:r>
              <a:rPr lang="ja-JP" altLang="ja-JP" sz="1300" u="sng" dirty="0">
                <a:latin typeface="+mj-ea"/>
                <a:ea typeface="+mj-ea"/>
              </a:rPr>
              <a:t>　パネルディスカッション</a:t>
            </a:r>
          </a:p>
          <a:p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ja-JP" altLang="en-US" sz="1300" dirty="0" smtClean="0">
                <a:latin typeface="+mj-ea"/>
                <a:ea typeface="+mj-ea"/>
              </a:rPr>
              <a:t>　</a:t>
            </a:r>
            <a:r>
              <a:rPr lang="ja-JP" altLang="ja-JP" sz="1300" dirty="0">
                <a:latin typeface="+mj-ea"/>
                <a:ea typeface="+mj-ea"/>
              </a:rPr>
              <a:t>　「情報を取り巻く世界の未来を</a:t>
            </a:r>
            <a:r>
              <a:rPr lang="ja-JP" altLang="ja-JP" sz="1300" dirty="0" smtClean="0">
                <a:latin typeface="+mj-ea"/>
                <a:ea typeface="+mj-ea"/>
              </a:rPr>
              <a:t>考える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ja-JP" altLang="en-US" sz="1300" dirty="0">
                <a:latin typeface="+mj-ea"/>
                <a:ea typeface="+mj-ea"/>
              </a:rPr>
              <a:t>　</a:t>
            </a:r>
            <a:r>
              <a:rPr lang="ja-JP" altLang="en-US" sz="1300" dirty="0" smtClean="0">
                <a:latin typeface="+mj-ea"/>
                <a:ea typeface="+mj-ea"/>
              </a:rPr>
              <a:t>　　 ～</a:t>
            </a:r>
            <a:r>
              <a:rPr lang="ja-JP" altLang="ja-JP" sz="1300" dirty="0" smtClean="0">
                <a:latin typeface="+mj-ea"/>
                <a:ea typeface="+mj-ea"/>
              </a:rPr>
              <a:t>情報</a:t>
            </a:r>
            <a:r>
              <a:rPr lang="ja-JP" altLang="ja-JP" sz="1300" dirty="0">
                <a:latin typeface="+mj-ea"/>
                <a:ea typeface="+mj-ea"/>
              </a:rPr>
              <a:t>担当者の明日はどっちだ？」</a:t>
            </a:r>
          </a:p>
          <a:p>
            <a:r>
              <a:rPr lang="ja-JP" altLang="ja-JP" sz="1300" dirty="0">
                <a:latin typeface="+mj-ea"/>
                <a:ea typeface="+mj-ea"/>
              </a:rPr>
              <a:t>　</a:t>
            </a:r>
            <a:r>
              <a:rPr lang="ja-JP" altLang="en-US" sz="1300" dirty="0" smtClean="0">
                <a:latin typeface="+mj-ea"/>
                <a:ea typeface="+mj-ea"/>
              </a:rPr>
              <a:t>　　　　　　</a:t>
            </a:r>
            <a:r>
              <a:rPr lang="ja-JP" altLang="ja-JP" sz="1300" dirty="0" smtClean="0">
                <a:latin typeface="+mj-ea"/>
                <a:ea typeface="+mj-ea"/>
              </a:rPr>
              <a:t>清宮</a:t>
            </a:r>
            <a:r>
              <a:rPr lang="en-US" altLang="ja-JP" sz="1300" dirty="0" smtClean="0">
                <a:latin typeface="+mj-ea"/>
                <a:ea typeface="+mj-ea"/>
              </a:rPr>
              <a:t> </a:t>
            </a:r>
            <a:r>
              <a:rPr lang="ja-JP" altLang="ja-JP" sz="1300" dirty="0" smtClean="0">
                <a:latin typeface="+mj-ea"/>
                <a:ea typeface="+mj-ea"/>
              </a:rPr>
              <a:t>正人 先生</a:t>
            </a:r>
            <a:endParaRPr lang="ja-JP" altLang="ja-JP" sz="1300" dirty="0">
              <a:latin typeface="+mj-ea"/>
              <a:ea typeface="+mj-ea"/>
            </a:endParaRPr>
          </a:p>
          <a:p>
            <a:r>
              <a:rPr lang="ja-JP" altLang="ja-JP" sz="1300" dirty="0">
                <a:latin typeface="+mj-ea"/>
                <a:ea typeface="+mj-ea"/>
              </a:rPr>
              <a:t>　</a:t>
            </a:r>
            <a:r>
              <a:rPr lang="ja-JP" altLang="en-US" sz="1300" dirty="0" smtClean="0">
                <a:latin typeface="+mj-ea"/>
                <a:ea typeface="+mj-ea"/>
              </a:rPr>
              <a:t>　　　　　　</a:t>
            </a:r>
            <a:r>
              <a:rPr lang="ja-JP" altLang="ja-JP" sz="1300" dirty="0" smtClean="0">
                <a:latin typeface="+mj-ea"/>
                <a:ea typeface="+mj-ea"/>
              </a:rPr>
              <a:t>菊池</a:t>
            </a:r>
            <a:r>
              <a:rPr lang="en-US" altLang="ja-JP" sz="1300" dirty="0" smtClean="0">
                <a:latin typeface="+mj-ea"/>
                <a:ea typeface="+mj-ea"/>
              </a:rPr>
              <a:t> </a:t>
            </a:r>
            <a:r>
              <a:rPr lang="ja-JP" altLang="ja-JP" sz="1300" dirty="0" smtClean="0">
                <a:latin typeface="+mj-ea"/>
                <a:ea typeface="+mj-ea"/>
              </a:rPr>
              <a:t>健司 先生</a:t>
            </a:r>
            <a:r>
              <a:rPr lang="ja-JP" altLang="ja-JP" sz="1300" dirty="0">
                <a:latin typeface="+mj-ea"/>
                <a:ea typeface="+mj-ea"/>
              </a:rPr>
              <a:t>　　　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ja-JP" altLang="en-US" sz="1300" dirty="0">
                <a:latin typeface="+mj-ea"/>
                <a:ea typeface="+mj-ea"/>
              </a:rPr>
              <a:t>　</a:t>
            </a:r>
            <a:r>
              <a:rPr lang="ja-JP" altLang="en-US" sz="1300" dirty="0" smtClean="0">
                <a:latin typeface="+mj-ea"/>
                <a:ea typeface="+mj-ea"/>
              </a:rPr>
              <a:t>　　　　　　</a:t>
            </a:r>
            <a:r>
              <a:rPr lang="ja-JP" altLang="ja-JP" sz="1300" dirty="0" smtClean="0">
                <a:latin typeface="+mj-ea"/>
                <a:ea typeface="+mj-ea"/>
              </a:rPr>
              <a:t>小河</a:t>
            </a:r>
            <a:r>
              <a:rPr lang="en-US" altLang="ja-JP" sz="1300" dirty="0" smtClean="0">
                <a:latin typeface="+mj-ea"/>
                <a:ea typeface="+mj-ea"/>
              </a:rPr>
              <a:t> </a:t>
            </a:r>
            <a:r>
              <a:rPr lang="ja-JP" altLang="ja-JP" sz="1300" dirty="0" smtClean="0">
                <a:latin typeface="+mj-ea"/>
                <a:ea typeface="+mj-ea"/>
              </a:rPr>
              <a:t>邦雄 氏</a:t>
            </a:r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en-US" altLang="ja-JP" sz="1300" dirty="0">
                <a:latin typeface="+mj-ea"/>
                <a:ea typeface="+mj-ea"/>
              </a:rPr>
              <a:t> </a:t>
            </a:r>
            <a:r>
              <a:rPr lang="en-US" altLang="ja-JP" sz="1300" dirty="0" smtClean="0">
                <a:latin typeface="+mj-ea"/>
                <a:ea typeface="+mj-ea"/>
              </a:rPr>
              <a:t>  </a:t>
            </a:r>
            <a:r>
              <a:rPr lang="en-US" altLang="ja-JP" sz="1100" dirty="0" smtClean="0">
                <a:latin typeface="+mj-ea"/>
                <a:ea typeface="+mj-ea"/>
              </a:rPr>
              <a:t> </a:t>
            </a:r>
            <a:r>
              <a:rPr lang="ja-JP" altLang="en-US" sz="1100" dirty="0" smtClean="0">
                <a:latin typeface="+mj-ea"/>
                <a:ea typeface="+mj-ea"/>
              </a:rPr>
              <a:t>　</a:t>
            </a: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en-US" altLang="ja-JP" sz="1100" dirty="0" smtClean="0">
                <a:latin typeface="+mj-ea"/>
                <a:ea typeface="+mj-ea"/>
              </a:rPr>
              <a:t> </a:t>
            </a:r>
            <a:r>
              <a:rPr lang="ja-JP" altLang="en-US" sz="1100" dirty="0" smtClean="0">
                <a:latin typeface="+mj-ea"/>
                <a:ea typeface="+mj-ea"/>
              </a:rPr>
              <a:t>　　　</a:t>
            </a:r>
            <a:r>
              <a:rPr lang="ja-JP" altLang="en-US" sz="1000" dirty="0" smtClean="0">
                <a:latin typeface="+mj-ea"/>
                <a:ea typeface="+mj-ea"/>
              </a:rPr>
              <a:t>　　　（</a:t>
            </a:r>
            <a:r>
              <a:rPr lang="ja-JP" altLang="ja-JP" sz="1000" dirty="0" smtClean="0">
                <a:latin typeface="+mj-ea"/>
                <a:ea typeface="+mj-ea"/>
              </a:rPr>
              <a:t>大正製薬</a:t>
            </a:r>
            <a:r>
              <a:rPr lang="en-US" altLang="ja-JP" sz="1000" dirty="0" smtClean="0">
                <a:latin typeface="+mj-ea"/>
                <a:ea typeface="+mj-ea"/>
              </a:rPr>
              <a:t> </a:t>
            </a:r>
            <a:r>
              <a:rPr lang="ja-JP" altLang="ja-JP" sz="1000" dirty="0" smtClean="0">
                <a:latin typeface="+mj-ea"/>
                <a:ea typeface="+mj-ea"/>
              </a:rPr>
              <a:t>総合</a:t>
            </a:r>
            <a:r>
              <a:rPr lang="ja-JP" altLang="ja-JP" sz="1000" dirty="0">
                <a:latin typeface="+mj-ea"/>
                <a:ea typeface="+mj-ea"/>
              </a:rPr>
              <a:t>研究所 医薬事業企画部</a:t>
            </a:r>
            <a:r>
              <a:rPr lang="ja-JP" altLang="ja-JP" sz="1000" dirty="0" smtClean="0">
                <a:latin typeface="+mj-ea"/>
                <a:ea typeface="+mj-ea"/>
              </a:rPr>
              <a:t>）</a:t>
            </a:r>
            <a:endParaRPr lang="en-US" altLang="ja-JP" sz="1000" dirty="0" smtClean="0">
              <a:latin typeface="+mj-ea"/>
              <a:ea typeface="+mj-ea"/>
            </a:endParaRPr>
          </a:p>
          <a:p>
            <a:endParaRPr lang="en-US" altLang="ja-JP" sz="1300" dirty="0" smtClean="0">
              <a:latin typeface="+mj-ea"/>
              <a:ea typeface="+mj-ea"/>
            </a:endParaRPr>
          </a:p>
          <a:p>
            <a:r>
              <a:rPr lang="ja-JP" altLang="en-US" sz="1300" dirty="0" smtClean="0">
                <a:latin typeface="+mj-ea"/>
                <a:ea typeface="+mj-ea"/>
              </a:rPr>
              <a:t>　　　＝第</a:t>
            </a:r>
            <a:r>
              <a:rPr lang="en-US" altLang="ja-JP" sz="1300" dirty="0" smtClean="0">
                <a:latin typeface="+mj-ea"/>
                <a:ea typeface="+mj-ea"/>
              </a:rPr>
              <a:t>1</a:t>
            </a:r>
            <a:r>
              <a:rPr lang="ja-JP" altLang="en-US" sz="1300" dirty="0" smtClean="0">
                <a:latin typeface="+mj-ea"/>
                <a:ea typeface="+mj-ea"/>
              </a:rPr>
              <a:t>部終了後、記念撮影＝</a:t>
            </a:r>
            <a:r>
              <a:rPr lang="ja-JP" altLang="en-US" sz="1300" dirty="0" smtClean="0"/>
              <a:t>　</a:t>
            </a:r>
            <a:endParaRPr lang="en-US" altLang="ja-JP" sz="1300" dirty="0" smtClean="0"/>
          </a:p>
          <a:p>
            <a:r>
              <a:rPr lang="ja-JP" altLang="en-US" sz="1300" dirty="0" smtClean="0">
                <a:latin typeface="+mj-ea"/>
              </a:rPr>
              <a:t>　　　　　　　</a:t>
            </a:r>
            <a:r>
              <a:rPr lang="en-US" altLang="ja-JP" sz="1300" dirty="0" smtClean="0">
                <a:latin typeface="+mj-ea"/>
              </a:rPr>
              <a:t>※1F</a:t>
            </a:r>
            <a:r>
              <a:rPr lang="ja-JP" altLang="en-US" sz="1300" dirty="0" smtClean="0">
                <a:latin typeface="+mj-ea"/>
              </a:rPr>
              <a:t>ロビー前にお集まり下さい</a:t>
            </a:r>
            <a:endParaRPr lang="en-US" altLang="ja-JP" sz="1300" dirty="0" smtClean="0"/>
          </a:p>
          <a:p>
            <a:endParaRPr lang="ja-JP" altLang="ja-JP" sz="1300" dirty="0"/>
          </a:p>
          <a:p>
            <a:r>
              <a:rPr lang="en-US" altLang="ja-JP" sz="1600" b="1" dirty="0" smtClean="0">
                <a:latin typeface="+mn-ea"/>
              </a:rPr>
              <a:t>&lt;</a:t>
            </a:r>
            <a:r>
              <a:rPr lang="ja-JP" altLang="ja-JP" sz="1600" b="1" dirty="0" smtClean="0">
                <a:latin typeface="+mn-ea"/>
              </a:rPr>
              <a:t>第</a:t>
            </a:r>
            <a:r>
              <a:rPr lang="ja-JP" altLang="en-US" sz="1600" b="1" dirty="0" smtClean="0">
                <a:latin typeface="+mn-ea"/>
              </a:rPr>
              <a:t>２</a:t>
            </a:r>
            <a:r>
              <a:rPr lang="ja-JP" altLang="ja-JP" sz="1600" b="1" dirty="0" smtClean="0">
                <a:latin typeface="+mn-ea"/>
              </a:rPr>
              <a:t>部</a:t>
            </a:r>
            <a:r>
              <a:rPr lang="en-US" altLang="ja-JP" sz="1600" b="1" dirty="0" smtClean="0">
                <a:latin typeface="+mn-ea"/>
              </a:rPr>
              <a:t>&gt;</a:t>
            </a:r>
            <a:r>
              <a:rPr lang="ja-JP" altLang="en-US" sz="1600" b="1" dirty="0" smtClean="0">
                <a:latin typeface="+mn-ea"/>
              </a:rPr>
              <a:t>　祝賀会</a:t>
            </a:r>
            <a:endParaRPr lang="en-US" altLang="ja-JP" sz="1600" b="1" dirty="0" smtClean="0">
              <a:latin typeface="+mn-ea"/>
            </a:endParaRPr>
          </a:p>
          <a:p>
            <a:r>
              <a:rPr lang="en-US" altLang="ja-JP" sz="1300" u="sng" dirty="0" smtClean="0">
                <a:latin typeface="+mn-ea"/>
              </a:rPr>
              <a:t>17:00-20:00 </a:t>
            </a:r>
            <a:r>
              <a:rPr lang="en-US" altLang="ja-JP" sz="1300" u="sng" dirty="0">
                <a:latin typeface="+mn-ea"/>
              </a:rPr>
              <a:t> </a:t>
            </a:r>
            <a:r>
              <a:rPr lang="ja-JP" altLang="en-US" sz="1300" u="sng" dirty="0" smtClean="0">
                <a:latin typeface="+mn-ea"/>
              </a:rPr>
              <a:t>　</a:t>
            </a:r>
            <a:r>
              <a:rPr lang="ja-JP" altLang="ja-JP" sz="1300" u="sng" dirty="0" smtClean="0">
                <a:latin typeface="+mn-ea"/>
              </a:rPr>
              <a:t>「</a:t>
            </a:r>
            <a:r>
              <a:rPr lang="en-US" altLang="ja-JP" sz="1300" u="sng" dirty="0">
                <a:latin typeface="+mn-ea"/>
              </a:rPr>
              <a:t>PIAJ50</a:t>
            </a:r>
            <a:r>
              <a:rPr lang="ja-JP" altLang="ja-JP" sz="1300" u="sng" dirty="0">
                <a:latin typeface="+mn-ea"/>
              </a:rPr>
              <a:t>周年を迎えて」</a:t>
            </a:r>
            <a:endParaRPr lang="en-US" altLang="ja-JP" sz="1300" u="sng" dirty="0" smtClean="0">
              <a:latin typeface="+mn-ea"/>
            </a:endParaRPr>
          </a:p>
          <a:p>
            <a:r>
              <a:rPr lang="en-US" altLang="ja-JP" sz="1300" dirty="0">
                <a:latin typeface="+mn-ea"/>
              </a:rPr>
              <a:t> </a:t>
            </a:r>
            <a:r>
              <a:rPr lang="en-US" altLang="ja-JP" sz="1300" dirty="0" smtClean="0">
                <a:latin typeface="+mn-ea"/>
              </a:rPr>
              <a:t>                    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9972" y="160715"/>
            <a:ext cx="2600341" cy="415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24" tIns="45712" rIns="91424" bIns="45712" rtlCol="0">
            <a:spAutoFit/>
          </a:bodyPr>
          <a:lstStyle/>
          <a:p>
            <a:r>
              <a:rPr lang="en-US" altLang="ja-JP" b="1" dirty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PIAJ50</a:t>
            </a:r>
            <a:r>
              <a:rPr lang="ja-JP" altLang="en-US" b="1" dirty="0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周年にあたり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8178" y="883691"/>
            <a:ext cx="372660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は、日本製薬情報協議会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周年記念会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お集まり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いただき、誠にありがとうございます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製薬情報協議会は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、医薬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文献情報</a:t>
            </a:r>
            <a:r>
              <a:rPr lang="ja-JP" altLang="ja-JP" sz="1300" dirty="0" smtClean="0">
                <a:latin typeface="+mn-ea"/>
              </a:rPr>
              <a:t>ドクメ</a:t>
            </a:r>
            <a:r>
              <a:rPr lang="ja-JP" altLang="en-US" sz="1300" dirty="0" smtClean="0">
                <a:latin typeface="+mn-ea"/>
              </a:rPr>
              <a:t>ン</a:t>
            </a:r>
            <a:r>
              <a:rPr lang="ja-JP" altLang="ja-JP" sz="1300" dirty="0" smtClean="0">
                <a:latin typeface="+mn-ea"/>
              </a:rPr>
              <a:t>テーションサービス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</a:t>
            </a:r>
            <a:r>
              <a:rPr lang="en-US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RINGDOC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会員が組織する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RINGDOC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部会と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1965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年に設立されました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。その後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1993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年に日本製薬情報協議会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と名称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を変え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、今年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周年という大きな節目の年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を迎える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ことができました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もひとえに、今日の礎を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築きそして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育んで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下さった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諸先輩方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、また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その活動を支えて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下さった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ベンダー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の皆様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、そして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現会員の皆様のおかげ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と深く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感謝申し上げます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をとりまく環境はこの</a:t>
            </a:r>
            <a:r>
              <a:rPr lang="en-US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年で大きく変わりました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。本日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は、お集まりいただいた皆様と共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にこの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変化を振り返りながら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、さらに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魅力ある協議会と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して成長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するためのヒントを探していきたいと思います。</a:t>
            </a:r>
          </a:p>
          <a:p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これから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もなお一層のご支援・ご協力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を賜ります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よう宜しくお願い申し上げます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13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endParaRPr lang="en-US" altLang="ja-JP" sz="1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ja-JP" sz="13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ja-JP" sz="1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製薬情報協議会会長　松浦智佳子</a:t>
            </a: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60063" y="160715"/>
            <a:ext cx="1388522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</a:rPr>
              <a:t>プログラム</a:t>
            </a:r>
            <a:endParaRPr lang="en-US" altLang="ja-JP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F4459-AC69-4CA0-95A7-714EA83C7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ユーザー設定</PresentationFormat>
  <Paragraphs>110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2015-10-08T08:20:07Z</dcterms:created>
  <dcterms:modified xsi:type="dcterms:W3CDTF">2015-11-17T06:38:15Z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TC102862409990</vt:lpwstr>
  </property>
</Properties>
</file>